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8" r:id="rId3"/>
    <p:sldId id="259" r:id="rId4"/>
    <p:sldId id="260" r:id="rId5"/>
    <p:sldId id="261" r:id="rId6"/>
    <p:sldId id="262" r:id="rId7"/>
    <p:sldId id="274" r:id="rId8"/>
    <p:sldId id="263" r:id="rId9"/>
    <p:sldId id="276" r:id="rId10"/>
    <p:sldId id="264" r:id="rId11"/>
    <p:sldId id="275" r:id="rId12"/>
    <p:sldId id="265" r:id="rId13"/>
    <p:sldId id="277" r:id="rId14"/>
    <p:sldId id="266" r:id="rId15"/>
    <p:sldId id="278" r:id="rId16"/>
    <p:sldId id="267" r:id="rId17"/>
    <p:sldId id="280" r:id="rId18"/>
    <p:sldId id="268" r:id="rId19"/>
    <p:sldId id="279" r:id="rId20"/>
    <p:sldId id="269" r:id="rId21"/>
    <p:sldId id="281" r:id="rId22"/>
    <p:sldId id="270" r:id="rId23"/>
    <p:sldId id="282" r:id="rId24"/>
    <p:sldId id="271" r:id="rId25"/>
    <p:sldId id="283"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CCCEC-6B41-762F-8E09-6605D7D8A28C}" v="493" dt="2024-05-16T07:46:04.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842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163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5938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96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664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6877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2314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14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3344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5731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5/16/2024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16526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5/16/2024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31953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D22868-7FC3-CD6A-F61A-9191FA147C1B}"/>
              </a:ext>
            </a:extLst>
          </p:cNvPr>
          <p:cNvPicPr>
            <a:picLocks noChangeAspect="1"/>
          </p:cNvPicPr>
          <p:nvPr/>
        </p:nvPicPr>
        <p:blipFill rotWithShape="1">
          <a:blip r:embed="rId2">
            <a:alphaModFix amt="40000"/>
          </a:blip>
          <a:srcRect t="16366" r="6" b="27373"/>
          <a:stretch/>
        </p:blipFill>
        <p:spPr>
          <a:xfrm>
            <a:off x="20" y="10"/>
            <a:ext cx="12188932" cy="6857990"/>
          </a:xfrm>
          <a:prstGeom prst="rect">
            <a:avLst/>
          </a:prstGeom>
        </p:spPr>
      </p:pic>
      <p:sp>
        <p:nvSpPr>
          <p:cNvPr id="2" name="Title 1"/>
          <p:cNvSpPr>
            <a:spLocks noGrp="1"/>
          </p:cNvSpPr>
          <p:nvPr>
            <p:ph type="ctrTitle"/>
          </p:nvPr>
        </p:nvSpPr>
        <p:spPr>
          <a:xfrm>
            <a:off x="482600" y="732032"/>
            <a:ext cx="6900839" cy="2736390"/>
          </a:xfrm>
        </p:spPr>
        <p:txBody>
          <a:bodyPr anchor="t">
            <a:normAutofit/>
          </a:bodyPr>
          <a:lstStyle/>
          <a:p>
            <a:pPr>
              <a:lnSpc>
                <a:spcPct val="90000"/>
              </a:lnSpc>
            </a:pPr>
            <a:r>
              <a:rPr lang="en-US" sz="6200" b="1" i="1">
                <a:solidFill>
                  <a:srgbClr val="FFFFFF"/>
                </a:solidFill>
                <a:latin typeface="Angsana New"/>
                <a:ea typeface="+mj-lt"/>
                <a:cs typeface="+mj-lt"/>
              </a:rPr>
              <a:t>SALES ANALYSIS PROJECT: POWERBI DASHBOARD</a:t>
            </a:r>
            <a:endParaRPr lang="en-US" sz="6200" b="1" i="1">
              <a:solidFill>
                <a:srgbClr val="FFFFFF"/>
              </a:solidFill>
              <a:latin typeface="Angsana New"/>
              <a:cs typeface="Angsana New"/>
            </a:endParaRPr>
          </a:p>
        </p:txBody>
      </p:sp>
      <p:sp>
        <p:nvSpPr>
          <p:cNvPr id="3" name="Subtitle 2"/>
          <p:cNvSpPr>
            <a:spLocks noGrp="1"/>
          </p:cNvSpPr>
          <p:nvPr>
            <p:ph type="subTitle" idx="1"/>
          </p:nvPr>
        </p:nvSpPr>
        <p:spPr>
          <a:xfrm>
            <a:off x="6596565" y="4201721"/>
            <a:ext cx="4986084" cy="1949813"/>
          </a:xfrm>
        </p:spPr>
        <p:txBody>
          <a:bodyPr vert="horz" lIns="91440" tIns="45720" rIns="91440" bIns="45720" rtlCol="0" anchor="b">
            <a:normAutofit/>
          </a:bodyPr>
          <a:lstStyle/>
          <a:p>
            <a:pPr algn="r"/>
            <a:r>
              <a:rPr lang="en-US" dirty="0">
                <a:solidFill>
                  <a:srgbClr val="FFFFFF"/>
                </a:solidFill>
              </a:rPr>
              <a:t>RAMYA KRISHNAN A</a:t>
            </a:r>
          </a:p>
          <a:p>
            <a:pPr algn="r"/>
            <a:r>
              <a:rPr lang="en-US" dirty="0">
                <a:solidFill>
                  <a:srgbClr val="FFFFFF"/>
                </a:solidFill>
              </a:rPr>
              <a:t>ramyaarul192001@gmail.com</a:t>
            </a:r>
          </a:p>
          <a:p>
            <a:pPr algn="r"/>
            <a:r>
              <a:rPr lang="en-US" dirty="0">
                <a:solidFill>
                  <a:srgbClr val="FFFFFF"/>
                </a:solidFill>
              </a:rPr>
              <a:t>16-05-2024</a:t>
            </a: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F08C-8C30-AD36-D140-DC589C1F169B}"/>
              </a:ext>
            </a:extLst>
          </p:cNvPr>
          <p:cNvSpPr>
            <a:spLocks noGrp="1"/>
          </p:cNvSpPr>
          <p:nvPr>
            <p:ph type="title"/>
          </p:nvPr>
        </p:nvSpPr>
        <p:spPr>
          <a:xfrm>
            <a:off x="482600" y="978408"/>
            <a:ext cx="10634472" cy="1899449"/>
          </a:xfrm>
        </p:spPr>
        <p:txBody>
          <a:bodyPr/>
          <a:lstStyle/>
          <a:p>
            <a:pPr algn="ctr"/>
            <a:r>
              <a:rPr lang="en-US" sz="4400" b="1" i="1" dirty="0">
                <a:solidFill>
                  <a:srgbClr val="0070C0"/>
                </a:solidFill>
                <a:latin typeface="Angsana New"/>
                <a:ea typeface="+mj-lt"/>
                <a:cs typeface="+mj-lt"/>
              </a:rPr>
              <a:t>STACKED AREA CHART (SHRTNAME WISE PSITE LOCAL POLICY CODE AND PSITE ALLOCATION CODE):</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236D9C45-4E06-E411-2862-79D8D724FFEE}"/>
              </a:ext>
            </a:extLst>
          </p:cNvPr>
          <p:cNvSpPr>
            <a:spLocks noGrp="1"/>
          </p:cNvSpPr>
          <p:nvPr>
            <p:ph idx="1"/>
          </p:nvPr>
        </p:nvSpPr>
        <p:spPr/>
        <p:txBody>
          <a:bodyPr vert="horz" lIns="91440" tIns="45720" rIns="91440" bIns="45720" rtlCol="0" anchor="t">
            <a:normAutofit/>
          </a:bodyPr>
          <a:lstStyle/>
          <a:p>
            <a:pPr marL="457200" indent="-457200">
              <a:buFont typeface="Wingdings" panose="020B0604020202020204" pitchFamily="34" charset="0"/>
              <a:buChar char="Ø"/>
            </a:pPr>
            <a:r>
              <a:rPr lang="en-US" sz="2800" dirty="0">
                <a:solidFill>
                  <a:srgbClr val="0D0D0D"/>
                </a:solidFill>
                <a:latin typeface="Angsana New"/>
                <a:ea typeface="+mn-lt"/>
                <a:cs typeface="+mn-lt"/>
              </a:rPr>
              <a:t>Visualizes PSITE local policy code and allocation code trends categorized by SHRTNAME.</a:t>
            </a:r>
            <a:endParaRPr lang="en-US" sz="2800" dirty="0">
              <a:solidFill>
                <a:srgbClr val="000000"/>
              </a:solidFill>
              <a:latin typeface="Angsana New"/>
              <a:ea typeface="+mn-lt"/>
              <a:cs typeface="+mn-lt"/>
            </a:endParaRPr>
          </a:p>
          <a:p>
            <a:pPr marL="457200" indent="-457200">
              <a:buFont typeface="Wingdings" panose="020B0604020202020204" pitchFamily="34" charset="0"/>
              <a:buChar char="Ø"/>
            </a:pPr>
            <a:r>
              <a:rPr lang="en-US" sz="2800" dirty="0">
                <a:solidFill>
                  <a:srgbClr val="0D0D0D"/>
                </a:solidFill>
                <a:latin typeface="Angsana New"/>
                <a:ea typeface="+mn-lt"/>
                <a:cs typeface="+mn-lt"/>
              </a:rPr>
              <a:t>Tooltip shows SHRTNAME and the sum of each code separately when hovered over.</a:t>
            </a:r>
            <a:br>
              <a:rPr lang="en-US" dirty="0"/>
            </a:br>
            <a:endParaRPr lang="en-US" sz="8000">
              <a:latin typeface="Angsana New"/>
              <a:cs typeface="Angsana New"/>
            </a:endParaRPr>
          </a:p>
        </p:txBody>
      </p:sp>
    </p:spTree>
    <p:extLst>
      <p:ext uri="{BB962C8B-B14F-4D97-AF65-F5344CB8AC3E}">
        <p14:creationId xmlns:p14="http://schemas.microsoft.com/office/powerpoint/2010/main" val="323135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E90F12B9-3A5D-1826-259E-9164617A839A}"/>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176184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A654-3EDF-84A2-358A-8C5CE6349AB0}"/>
              </a:ext>
            </a:extLst>
          </p:cNvPr>
          <p:cNvSpPr>
            <a:spLocks noGrp="1"/>
          </p:cNvSpPr>
          <p:nvPr>
            <p:ph type="title"/>
          </p:nvPr>
        </p:nvSpPr>
        <p:spPr/>
        <p:txBody>
          <a:bodyPr/>
          <a:lstStyle/>
          <a:p>
            <a:r>
              <a:rPr lang="en-US" sz="4400" b="1" i="1" dirty="0">
                <a:solidFill>
                  <a:srgbClr val="0070C0"/>
                </a:solidFill>
                <a:latin typeface="Angsana New"/>
                <a:ea typeface="+mj-lt"/>
                <a:cs typeface="+mj-lt"/>
              </a:rPr>
              <a:t>TREE CHART (ADMGSTIN CODE WISE DATE DETAILS):</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F5DDC22D-AF37-31D3-65C1-A5070196D7E2}"/>
              </a:ext>
            </a:extLst>
          </p:cNvPr>
          <p:cNvSpPr>
            <a:spLocks noGrp="1"/>
          </p:cNvSpPr>
          <p:nvPr>
            <p:ph idx="1"/>
          </p:nvPr>
        </p:nvSpPr>
        <p:spPr/>
        <p:txBody>
          <a:bodyPr vert="horz" lIns="91440" tIns="45720" rIns="91440" bIns="45720" rtlCol="0" anchor="t">
            <a:normAutofit/>
          </a:bodyPr>
          <a:lstStyle/>
          <a:p>
            <a:pPr marL="571500" indent="-571500">
              <a:buFont typeface="Wingdings"/>
              <a:buChar char="Ø"/>
            </a:pPr>
            <a:r>
              <a:rPr lang="en-US" sz="3600" dirty="0">
                <a:solidFill>
                  <a:srgbClr val="0D0D0D"/>
                </a:solidFill>
                <a:latin typeface="Angsana New"/>
                <a:ea typeface="+mn-lt"/>
                <a:cs typeface="+mn-lt"/>
              </a:rPr>
              <a:t>Presents date details for each ADMGSTIN code.</a:t>
            </a:r>
            <a:endParaRPr lang="en-US" sz="3600">
              <a:latin typeface="Angsana New"/>
              <a:cs typeface="Angsana New"/>
            </a:endParaRPr>
          </a:p>
          <a:p>
            <a:pPr marL="571500" indent="-571500">
              <a:buFont typeface="Wingdings"/>
              <a:buChar char="Ø"/>
            </a:pPr>
            <a:r>
              <a:rPr lang="en-US" sz="3600" dirty="0">
                <a:solidFill>
                  <a:srgbClr val="0D0D0D"/>
                </a:solidFill>
                <a:latin typeface="Angsana New"/>
                <a:ea typeface="+mn-lt"/>
                <a:cs typeface="+mn-lt"/>
              </a:rPr>
              <a:t>Tooltip displays all dates associated with the selected ADMGSTIN code.</a:t>
            </a:r>
            <a:endParaRPr lang="en-US" sz="3600" dirty="0">
              <a:latin typeface="Angsana New"/>
              <a:cs typeface="Angsana New"/>
            </a:endParaRPr>
          </a:p>
        </p:txBody>
      </p:sp>
    </p:spTree>
    <p:extLst>
      <p:ext uri="{BB962C8B-B14F-4D97-AF65-F5344CB8AC3E}">
        <p14:creationId xmlns:p14="http://schemas.microsoft.com/office/powerpoint/2010/main" val="24291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4400E337-EA44-9372-A3DD-06B5E470983A}"/>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423006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67AA-910F-539A-D0B2-ABBA23F35126}"/>
              </a:ext>
            </a:extLst>
          </p:cNvPr>
          <p:cNvSpPr>
            <a:spLocks noGrp="1"/>
          </p:cNvSpPr>
          <p:nvPr>
            <p:ph type="title"/>
          </p:nvPr>
        </p:nvSpPr>
        <p:spPr/>
        <p:txBody>
          <a:bodyPr/>
          <a:lstStyle/>
          <a:p>
            <a:r>
              <a:rPr lang="en-US" sz="4400" b="1" i="1" dirty="0">
                <a:solidFill>
                  <a:srgbClr val="0070C0"/>
                </a:solidFill>
                <a:latin typeface="Angsana New"/>
                <a:ea typeface="+mj-lt"/>
                <a:cs typeface="+mj-lt"/>
              </a:rPr>
              <a:t>TREE CHART (PSITE ALLOCATION CODE WISE DETAILS):</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D076D3E2-8456-856D-512A-0EF88F931B1B}"/>
              </a:ext>
            </a:extLst>
          </p:cNvPr>
          <p:cNvSpPr>
            <a:spLocks noGrp="1"/>
          </p:cNvSpPr>
          <p:nvPr>
            <p:ph idx="1"/>
          </p:nvPr>
        </p:nvSpPr>
        <p:spPr/>
        <p:txBody>
          <a:bodyPr vert="horz" lIns="91440" tIns="45720" rIns="91440" bIns="45720" rtlCol="0" anchor="t">
            <a:normAutofit/>
          </a:bodyPr>
          <a:lstStyle/>
          <a:p>
            <a:pPr marL="571500" indent="-571500">
              <a:buFont typeface="Wingdings"/>
              <a:buChar char="Ø"/>
            </a:pPr>
            <a:r>
              <a:rPr lang="en-US" sz="3600" dirty="0">
                <a:solidFill>
                  <a:srgbClr val="0D0D0D"/>
                </a:solidFill>
                <a:latin typeface="Angsana New"/>
                <a:ea typeface="+mn-lt"/>
                <a:cs typeface="+mn-lt"/>
              </a:rPr>
              <a:t>Provides details such as name, email, city, and website for each PSITE allocation code.</a:t>
            </a:r>
            <a:endParaRPr lang="en-US" sz="3600">
              <a:latin typeface="Angsana New"/>
              <a:cs typeface="Angsana New"/>
            </a:endParaRPr>
          </a:p>
          <a:p>
            <a:pPr marL="571500" indent="-571500">
              <a:buFont typeface="Wingdings"/>
              <a:buChar char="Ø"/>
            </a:pPr>
            <a:r>
              <a:rPr lang="en-US" sz="3600" dirty="0">
                <a:solidFill>
                  <a:srgbClr val="0D0D0D"/>
                </a:solidFill>
                <a:latin typeface="Angsana New"/>
                <a:ea typeface="+mn-lt"/>
                <a:cs typeface="+mn-lt"/>
              </a:rPr>
              <a:t>Tooltip shows all details related to the selected PSITE allocation code.</a:t>
            </a:r>
            <a:endParaRPr lang="en-US" sz="3600">
              <a:latin typeface="Angsana New"/>
              <a:cs typeface="Angsana New"/>
            </a:endParaRPr>
          </a:p>
          <a:p>
            <a:pPr marL="857250" indent="-857250">
              <a:buFont typeface="Wingdings" panose="020B0604020202020204" pitchFamily="34" charset="0"/>
              <a:buChar char="Ø"/>
            </a:pPr>
            <a:endParaRPr lang="en-US" sz="6000" dirty="0">
              <a:latin typeface="Angsana New"/>
              <a:cs typeface="Angsana New"/>
            </a:endParaRPr>
          </a:p>
        </p:txBody>
      </p:sp>
    </p:spTree>
    <p:extLst>
      <p:ext uri="{BB962C8B-B14F-4D97-AF65-F5344CB8AC3E}">
        <p14:creationId xmlns:p14="http://schemas.microsoft.com/office/powerpoint/2010/main" val="288420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753D2241-3D91-E08D-373C-8609E4F45C72}"/>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386992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FD89-9A38-B598-2108-DB6BE80021DD}"/>
              </a:ext>
            </a:extLst>
          </p:cNvPr>
          <p:cNvSpPr>
            <a:spLocks noGrp="1"/>
          </p:cNvSpPr>
          <p:nvPr>
            <p:ph type="title"/>
          </p:nvPr>
        </p:nvSpPr>
        <p:spPr/>
        <p:txBody>
          <a:bodyPr/>
          <a:lstStyle/>
          <a:p>
            <a:r>
              <a:rPr lang="en-US" sz="4400" b="1" i="1" dirty="0">
                <a:solidFill>
                  <a:srgbClr val="0070C0"/>
                </a:solidFill>
                <a:latin typeface="Angsana New"/>
                <a:ea typeface="+mj-lt"/>
                <a:cs typeface="+mj-lt"/>
              </a:rPr>
              <a:t>PIE CHART (DATE WISE AVERAGE STORAGE):</a:t>
            </a:r>
            <a:endParaRPr lang="en-US" sz="4400" b="1" i="1" dirty="0">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6C522E65-605D-B612-C692-5C985DB2B4A4}"/>
              </a:ext>
            </a:extLst>
          </p:cNvPr>
          <p:cNvSpPr>
            <a:spLocks noGrp="1"/>
          </p:cNvSpPr>
          <p:nvPr>
            <p:ph idx="1"/>
          </p:nvPr>
        </p:nvSpPr>
        <p:spPr/>
        <p:txBody>
          <a:bodyPr vert="horz" lIns="91440" tIns="45720" rIns="91440" bIns="45720" rtlCol="0" anchor="t">
            <a:normAutofit/>
          </a:bodyPr>
          <a:lstStyle/>
          <a:p>
            <a:pPr marL="285750" indent="-285750">
              <a:buFont typeface="Wingdings"/>
              <a:buChar char="Ø"/>
            </a:pPr>
            <a:r>
              <a:rPr lang="en-US" sz="3600" dirty="0">
                <a:solidFill>
                  <a:srgbClr val="0D0D0D"/>
                </a:solidFill>
                <a:latin typeface="Angsana New"/>
                <a:ea typeface="+mn-lt"/>
                <a:cs typeface="+mn-lt"/>
              </a:rPr>
              <a:t>Represents the average storage usage for each date.</a:t>
            </a:r>
            <a:endParaRPr lang="en-US" sz="3600" dirty="0">
              <a:latin typeface="Angsana New"/>
              <a:cs typeface="Angsana New"/>
            </a:endParaRPr>
          </a:p>
          <a:p>
            <a:pPr marL="285750" indent="-285750">
              <a:buFont typeface="Wingdings"/>
              <a:buChar char="Ø"/>
            </a:pPr>
            <a:r>
              <a:rPr lang="en-US" sz="3600" dirty="0">
                <a:solidFill>
                  <a:srgbClr val="0D0D0D"/>
                </a:solidFill>
                <a:latin typeface="Angsana New"/>
                <a:ea typeface="+mn-lt"/>
                <a:cs typeface="+mn-lt"/>
              </a:rPr>
              <a:t>Tooltip displays the year-wise average storage when hovered over.</a:t>
            </a:r>
            <a:endParaRPr lang="en-US" sz="3600" dirty="0">
              <a:latin typeface="Angsana New"/>
              <a:cs typeface="Angsana New"/>
            </a:endParaRPr>
          </a:p>
        </p:txBody>
      </p:sp>
    </p:spTree>
    <p:extLst>
      <p:ext uri="{BB962C8B-B14F-4D97-AF65-F5344CB8AC3E}">
        <p14:creationId xmlns:p14="http://schemas.microsoft.com/office/powerpoint/2010/main" val="357181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A265B60-A25E-00EE-DC28-B31C09D4AED4}"/>
              </a:ext>
            </a:extLst>
          </p:cNvPr>
          <p:cNvPicPr>
            <a:picLocks noChangeAspect="1"/>
          </p:cNvPicPr>
          <p:nvPr/>
        </p:nvPicPr>
        <p:blipFill>
          <a:blip r:embed="rId2"/>
          <a:stretch>
            <a:fillRect/>
          </a:stretch>
        </p:blipFill>
        <p:spPr>
          <a:xfrm>
            <a:off x="588210" y="321734"/>
            <a:ext cx="5164747" cy="2905170"/>
          </a:xfrm>
          <a:prstGeom prst="rect">
            <a:avLst/>
          </a:prstGeom>
        </p:spPr>
      </p:pic>
      <p:sp>
        <p:nvSpPr>
          <p:cNvPr id="15" name="Rectangle 14">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FFF7D4B-244D-C08A-7688-696973FB93CE}"/>
              </a:ext>
            </a:extLst>
          </p:cNvPr>
          <p:cNvPicPr>
            <a:picLocks noChangeAspect="1"/>
          </p:cNvPicPr>
          <p:nvPr/>
        </p:nvPicPr>
        <p:blipFill>
          <a:blip r:embed="rId3"/>
          <a:stretch>
            <a:fillRect/>
          </a:stretch>
        </p:blipFill>
        <p:spPr>
          <a:xfrm>
            <a:off x="6308034" y="330011"/>
            <a:ext cx="5112595" cy="2888615"/>
          </a:xfrm>
          <a:prstGeom prst="rect">
            <a:avLst/>
          </a:prstGeom>
        </p:spPr>
      </p:pic>
      <p:sp>
        <p:nvSpPr>
          <p:cNvPr id="16" name="Rectangle 1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5721449-9919-27C3-6CCC-8E4C231C5436}"/>
              </a:ext>
            </a:extLst>
          </p:cNvPr>
          <p:cNvPicPr>
            <a:picLocks noChangeAspect="1"/>
          </p:cNvPicPr>
          <p:nvPr/>
        </p:nvPicPr>
        <p:blipFill>
          <a:blip r:embed="rId4"/>
          <a:stretch>
            <a:fillRect/>
          </a:stretch>
        </p:blipFill>
        <p:spPr>
          <a:xfrm>
            <a:off x="705797" y="3631096"/>
            <a:ext cx="4929571" cy="276056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DBF333F-95D9-C050-8DD9-C2B901621EAF}"/>
              </a:ext>
            </a:extLst>
          </p:cNvPr>
          <p:cNvPicPr>
            <a:picLocks noChangeAspect="1"/>
          </p:cNvPicPr>
          <p:nvPr/>
        </p:nvPicPr>
        <p:blipFill>
          <a:blip r:embed="rId5"/>
          <a:stretch>
            <a:fillRect/>
          </a:stretch>
        </p:blipFill>
        <p:spPr>
          <a:xfrm>
            <a:off x="6410500" y="3631096"/>
            <a:ext cx="4907662" cy="2760560"/>
          </a:xfrm>
          <a:prstGeom prst="rect">
            <a:avLst/>
          </a:prstGeom>
        </p:spPr>
      </p:pic>
    </p:spTree>
    <p:extLst>
      <p:ext uri="{BB962C8B-B14F-4D97-AF65-F5344CB8AC3E}">
        <p14:creationId xmlns:p14="http://schemas.microsoft.com/office/powerpoint/2010/main" val="256258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A97A-EEB6-2DDE-EBC3-E49C31F393BD}"/>
              </a:ext>
            </a:extLst>
          </p:cNvPr>
          <p:cNvSpPr>
            <a:spLocks noGrp="1"/>
          </p:cNvSpPr>
          <p:nvPr>
            <p:ph type="title"/>
          </p:nvPr>
        </p:nvSpPr>
        <p:spPr/>
        <p:txBody>
          <a:bodyPr/>
          <a:lstStyle/>
          <a:p>
            <a:r>
              <a:rPr lang="en-US" sz="4400" b="1" i="1" dirty="0">
                <a:solidFill>
                  <a:srgbClr val="0070C0"/>
                </a:solidFill>
                <a:latin typeface="Angsana New"/>
                <a:ea typeface="+mj-lt"/>
                <a:cs typeface="+mj-lt"/>
              </a:rPr>
              <a:t>DONUT CHART (INSTALLATION TYPE WISE VERSION):</a:t>
            </a:r>
            <a:endParaRPr lang="en-US" sz="4400" b="1" i="1" dirty="0">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E6872374-FFF5-1C88-AF1B-8036C0E501D5}"/>
              </a:ext>
            </a:extLst>
          </p:cNvPr>
          <p:cNvSpPr>
            <a:spLocks noGrp="1"/>
          </p:cNvSpPr>
          <p:nvPr>
            <p:ph idx="1"/>
          </p:nvPr>
        </p:nvSpPr>
        <p:spPr/>
        <p:txBody>
          <a:bodyPr vert="horz" lIns="91440" tIns="45720" rIns="91440" bIns="45720" rtlCol="0" anchor="t">
            <a:normAutofit/>
          </a:bodyPr>
          <a:lstStyle/>
          <a:p>
            <a:pPr marL="457200" indent="-457200">
              <a:buFont typeface="Wingdings"/>
              <a:buChar char="Ø"/>
            </a:pPr>
            <a:r>
              <a:rPr lang="en-US" sz="3600" dirty="0">
                <a:solidFill>
                  <a:srgbClr val="0D0D0D"/>
                </a:solidFill>
                <a:latin typeface="Angsana New"/>
                <a:ea typeface="+mn-lt"/>
                <a:cs typeface="+mn-lt"/>
              </a:rPr>
              <a:t>Shows the distribution of installation types for each version.</a:t>
            </a:r>
            <a:endParaRPr lang="en-US" sz="3600">
              <a:latin typeface="Angsana New"/>
              <a:ea typeface="+mn-lt"/>
              <a:cs typeface="+mn-lt"/>
            </a:endParaRPr>
          </a:p>
          <a:p>
            <a:pPr marL="457200" indent="-457200">
              <a:buFont typeface="Wingdings"/>
              <a:buChar char="Ø"/>
            </a:pPr>
            <a:r>
              <a:rPr lang="en-US" sz="3600" dirty="0">
                <a:solidFill>
                  <a:srgbClr val="0D0D0D"/>
                </a:solidFill>
                <a:latin typeface="Angsana New"/>
                <a:ea typeface="+mn-lt"/>
                <a:cs typeface="+mn-lt"/>
              </a:rPr>
              <a:t>Tooltip reveals which installation type is predominantly used for a particular version.</a:t>
            </a:r>
            <a:endParaRPr lang="en-US" sz="3600" dirty="0">
              <a:latin typeface="Angsana New"/>
              <a:ea typeface="+mn-lt"/>
              <a:cs typeface="+mn-lt"/>
            </a:endParaRPr>
          </a:p>
        </p:txBody>
      </p:sp>
    </p:spTree>
    <p:extLst>
      <p:ext uri="{BB962C8B-B14F-4D97-AF65-F5344CB8AC3E}">
        <p14:creationId xmlns:p14="http://schemas.microsoft.com/office/powerpoint/2010/main" val="601650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7F12282-3969-CCFC-70B9-673B1F65AC4D}"/>
              </a:ext>
            </a:extLst>
          </p:cNvPr>
          <p:cNvPicPr>
            <a:picLocks noGrp="1" noChangeAspect="1"/>
          </p:cNvPicPr>
          <p:nvPr>
            <p:ph sz="half" idx="4294967295"/>
          </p:nvPr>
        </p:nvPicPr>
        <p:blipFill>
          <a:blip r:embed="rId2">
            <a:alphaModFix/>
          </a:blip>
          <a:stretch>
            <a:fillRect/>
          </a:stretch>
        </p:blipFill>
        <p:spPr>
          <a:xfrm>
            <a:off x="6089218" y="664105"/>
            <a:ext cx="6102782" cy="5525558"/>
          </a:xfrm>
          <a:prstGeom prst="rect">
            <a:avLst/>
          </a:prstGeom>
        </p:spPr>
      </p:pic>
      <p:pic>
        <p:nvPicPr>
          <p:cNvPr id="6" name="Content Placeholder 5" descr="A screenshot of a computer&#10;&#10;Description automatically generated">
            <a:extLst>
              <a:ext uri="{FF2B5EF4-FFF2-40B4-BE49-F238E27FC236}">
                <a16:creationId xmlns:a16="http://schemas.microsoft.com/office/drawing/2014/main" id="{A793C881-2125-3518-5E87-081D642A0B19}"/>
              </a:ext>
            </a:extLst>
          </p:cNvPr>
          <p:cNvPicPr>
            <a:picLocks noGrp="1" noChangeAspect="1"/>
          </p:cNvPicPr>
          <p:nvPr>
            <p:ph sz="half" idx="4294967295"/>
          </p:nvPr>
        </p:nvPicPr>
        <p:blipFill>
          <a:blip r:embed="rId3">
            <a:alphaModFix/>
          </a:blip>
          <a:stretch>
            <a:fillRect/>
          </a:stretch>
        </p:blipFill>
        <p:spPr>
          <a:xfrm>
            <a:off x="0" y="660931"/>
            <a:ext cx="5944706" cy="5531907"/>
          </a:xfrm>
          <a:prstGeom prst="rect">
            <a:avLst/>
          </a:prstGeom>
        </p:spPr>
      </p:pic>
    </p:spTree>
    <p:extLst>
      <p:ext uri="{BB962C8B-B14F-4D97-AF65-F5344CB8AC3E}">
        <p14:creationId xmlns:p14="http://schemas.microsoft.com/office/powerpoint/2010/main" val="8097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534A-9BDF-D019-6B2D-80F5249B291C}"/>
              </a:ext>
            </a:extLst>
          </p:cNvPr>
          <p:cNvSpPr>
            <a:spLocks noGrp="1"/>
          </p:cNvSpPr>
          <p:nvPr>
            <p:ph type="title"/>
          </p:nvPr>
        </p:nvSpPr>
        <p:spPr>
          <a:xfrm>
            <a:off x="482600" y="978408"/>
            <a:ext cx="10634472" cy="972651"/>
          </a:xfrm>
        </p:spPr>
        <p:txBody>
          <a:bodyPr/>
          <a:lstStyle/>
          <a:p>
            <a:r>
              <a:rPr lang="en-US" sz="4400" b="1" i="1" dirty="0">
                <a:solidFill>
                  <a:srgbClr val="0070C0"/>
                </a:solidFill>
                <a:latin typeface="Angsana New"/>
                <a:ea typeface="+mj-lt"/>
                <a:cs typeface="+mj-lt"/>
              </a:rPr>
              <a:t>INTRODUCTION</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7BC17F82-46A4-7576-16E9-904BDE3C7EBC}"/>
              </a:ext>
            </a:extLst>
          </p:cNvPr>
          <p:cNvSpPr>
            <a:spLocks noGrp="1"/>
          </p:cNvSpPr>
          <p:nvPr>
            <p:ph idx="1"/>
          </p:nvPr>
        </p:nvSpPr>
        <p:spPr>
          <a:xfrm>
            <a:off x="482600" y="2106143"/>
            <a:ext cx="10506991" cy="3773448"/>
          </a:xfrm>
        </p:spPr>
        <p:txBody>
          <a:bodyPr vert="horz" lIns="91440" tIns="45720" rIns="91440" bIns="45720" rtlCol="0" anchor="t">
            <a:normAutofit/>
          </a:bodyPr>
          <a:lstStyle/>
          <a:p>
            <a:pPr marL="571500" indent="-571500">
              <a:buFont typeface="Wingdings" panose="020B0604020202020204" pitchFamily="34" charset="0"/>
              <a:buChar char="Ø"/>
            </a:pPr>
            <a:r>
              <a:rPr lang="en-US" sz="3600" dirty="0">
                <a:solidFill>
                  <a:srgbClr val="0D0D0D"/>
                </a:solidFill>
                <a:latin typeface="Angsana New"/>
                <a:ea typeface="+mn-lt"/>
                <a:cs typeface="+mn-lt"/>
              </a:rPr>
              <a:t>Welcome to the Sales Analysis Project! Our goal is to analyze sales performance across cities, sites, and target segments, integrating operational metrics to optimize strategies and maximize revenue. Through data visualization and analysis, we aim to provide actionable insights for informed decision-making and sustainable growth. Let's explore the potential of sales data together!</a:t>
            </a:r>
            <a:endParaRPr lang="en-US" sz="3600">
              <a:latin typeface="Angsana New"/>
              <a:cs typeface="Angsana New"/>
            </a:endParaRPr>
          </a:p>
        </p:txBody>
      </p:sp>
    </p:spTree>
    <p:extLst>
      <p:ext uri="{BB962C8B-B14F-4D97-AF65-F5344CB8AC3E}">
        <p14:creationId xmlns:p14="http://schemas.microsoft.com/office/powerpoint/2010/main" val="322410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C271-FEF3-3F85-BB2A-E22DF14676C0}"/>
              </a:ext>
            </a:extLst>
          </p:cNvPr>
          <p:cNvSpPr>
            <a:spLocks noGrp="1"/>
          </p:cNvSpPr>
          <p:nvPr>
            <p:ph type="title"/>
          </p:nvPr>
        </p:nvSpPr>
        <p:spPr/>
        <p:txBody>
          <a:bodyPr/>
          <a:lstStyle/>
          <a:p>
            <a:r>
              <a:rPr lang="en-US" sz="4400" b="1" i="1" dirty="0">
                <a:solidFill>
                  <a:srgbClr val="0070C0"/>
                </a:solidFill>
                <a:latin typeface="Angsana New"/>
                <a:ea typeface="+mj-lt"/>
                <a:cs typeface="+mj-lt"/>
              </a:rPr>
              <a:t>LINE CHART (BILL DATE WISE MULTI AND NON-MULTI VALUES):</a:t>
            </a:r>
            <a:endParaRPr lang="en-US" sz="4400" b="1" i="1" dirty="0">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DB4A287C-9140-801C-187A-C44117DC2DED}"/>
              </a:ext>
            </a:extLst>
          </p:cNvPr>
          <p:cNvSpPr>
            <a:spLocks noGrp="1"/>
          </p:cNvSpPr>
          <p:nvPr>
            <p:ph idx="1"/>
          </p:nvPr>
        </p:nvSpPr>
        <p:spPr/>
        <p:txBody>
          <a:bodyPr vert="horz" lIns="91440" tIns="45720" rIns="91440" bIns="45720" rtlCol="0" anchor="t">
            <a:normAutofit/>
          </a:bodyPr>
          <a:lstStyle/>
          <a:p>
            <a:pPr marL="571500" indent="-571500">
              <a:buFont typeface="Wingdings"/>
              <a:buChar char="Ø"/>
            </a:pPr>
            <a:r>
              <a:rPr lang="en-US" sz="3600" dirty="0">
                <a:solidFill>
                  <a:srgbClr val="0D0D0D"/>
                </a:solidFill>
                <a:latin typeface="Angsana New"/>
                <a:ea typeface="+mn-lt"/>
                <a:cs typeface="+mn-lt"/>
              </a:rPr>
              <a:t>Visualizes multi and non-multi values over time, categorized by bill date.</a:t>
            </a:r>
            <a:endParaRPr lang="en-US" sz="3600">
              <a:latin typeface="Angsana New"/>
              <a:cs typeface="Angsana New"/>
            </a:endParaRPr>
          </a:p>
          <a:p>
            <a:pPr marL="571500" indent="-571500">
              <a:buFont typeface="Wingdings"/>
              <a:buChar char="Ø"/>
            </a:pPr>
            <a:r>
              <a:rPr lang="en-US" sz="3600" dirty="0">
                <a:solidFill>
                  <a:srgbClr val="0D0D0D"/>
                </a:solidFill>
                <a:latin typeface="Angsana New"/>
                <a:ea typeface="+mn-lt"/>
                <a:cs typeface="+mn-lt"/>
              </a:rPr>
              <a:t>Tooltip shows all details related to the selected bill date.</a:t>
            </a:r>
            <a:endParaRPr lang="en-US" sz="3600" dirty="0">
              <a:latin typeface="Angsana New"/>
              <a:cs typeface="Angsana New"/>
            </a:endParaRPr>
          </a:p>
        </p:txBody>
      </p:sp>
    </p:spTree>
    <p:extLst>
      <p:ext uri="{BB962C8B-B14F-4D97-AF65-F5344CB8AC3E}">
        <p14:creationId xmlns:p14="http://schemas.microsoft.com/office/powerpoint/2010/main" val="146899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5AB91246-96D0-8E9F-65FB-86F7812C5ECE}"/>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329372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816-7F89-BA53-5428-783F97368EAE}"/>
              </a:ext>
            </a:extLst>
          </p:cNvPr>
          <p:cNvSpPr>
            <a:spLocks noGrp="1"/>
          </p:cNvSpPr>
          <p:nvPr>
            <p:ph type="title"/>
          </p:nvPr>
        </p:nvSpPr>
        <p:spPr/>
        <p:txBody>
          <a:bodyPr/>
          <a:lstStyle/>
          <a:p>
            <a:r>
              <a:rPr lang="en-US" sz="4400" b="1" i="1" dirty="0">
                <a:solidFill>
                  <a:srgbClr val="0070C0"/>
                </a:solidFill>
                <a:latin typeface="Angsana New"/>
                <a:ea typeface="+mj-lt"/>
                <a:cs typeface="+mj-lt"/>
              </a:rPr>
              <a:t>STACKED AREA CHART (BILL DATE WISE AVG AND NET AND MRP VALUES):</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F0A85B8F-7F99-FAC5-17DA-DEDCAA35BF07}"/>
              </a:ext>
            </a:extLst>
          </p:cNvPr>
          <p:cNvSpPr>
            <a:spLocks noGrp="1"/>
          </p:cNvSpPr>
          <p:nvPr>
            <p:ph idx="1"/>
          </p:nvPr>
        </p:nvSpPr>
        <p:spPr/>
        <p:txBody>
          <a:bodyPr vert="horz" lIns="91440" tIns="45720" rIns="91440" bIns="45720" rtlCol="0" anchor="t">
            <a:normAutofit/>
          </a:bodyPr>
          <a:lstStyle/>
          <a:p>
            <a:pPr marL="457200" indent="-457200">
              <a:buFont typeface="Wingdings" panose="020B0604020202020204" pitchFamily="34" charset="0"/>
              <a:buChar char="Ø"/>
            </a:pPr>
            <a:r>
              <a:rPr lang="en-US" sz="3600" dirty="0">
                <a:solidFill>
                  <a:srgbClr val="0D0D0D"/>
                </a:solidFill>
                <a:latin typeface="Angsana New"/>
                <a:ea typeface="+mn-lt"/>
                <a:cs typeface="+mn-lt"/>
              </a:rPr>
              <a:t>Illustrates trends in average, net, and MRP values over time, categorized by bill date.</a:t>
            </a:r>
            <a:endParaRPr lang="en-US" sz="3600">
              <a:latin typeface="Angsana New"/>
              <a:cs typeface="Angsana New"/>
            </a:endParaRPr>
          </a:p>
          <a:p>
            <a:pPr marL="457200" indent="-457200">
              <a:buFont typeface="Wingdings" panose="020B0604020202020204" pitchFamily="34" charset="0"/>
              <a:buChar char="Ø"/>
            </a:pPr>
            <a:r>
              <a:rPr lang="en-US" sz="3600" dirty="0">
                <a:solidFill>
                  <a:srgbClr val="0D0D0D"/>
                </a:solidFill>
                <a:latin typeface="Angsana New"/>
                <a:ea typeface="+mn-lt"/>
                <a:cs typeface="+mn-lt"/>
              </a:rPr>
              <a:t>Tooltip shows detailed information for each bill date, including the average amount of NET value and the average amount of MRP value when hovered over.</a:t>
            </a:r>
            <a:endParaRPr lang="en-US" sz="3600" dirty="0">
              <a:latin typeface="Angsana New"/>
              <a:cs typeface="Angsana New"/>
            </a:endParaRPr>
          </a:p>
        </p:txBody>
      </p:sp>
    </p:spTree>
    <p:extLst>
      <p:ext uri="{BB962C8B-B14F-4D97-AF65-F5344CB8AC3E}">
        <p14:creationId xmlns:p14="http://schemas.microsoft.com/office/powerpoint/2010/main" val="464275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C1023DA0-38A1-3687-D5F6-C7A4AAF6800F}"/>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325298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367E-E534-17F1-79CD-19AEAD6108C7}"/>
              </a:ext>
            </a:extLst>
          </p:cNvPr>
          <p:cNvSpPr>
            <a:spLocks noGrp="1"/>
          </p:cNvSpPr>
          <p:nvPr>
            <p:ph type="title"/>
          </p:nvPr>
        </p:nvSpPr>
        <p:spPr/>
        <p:txBody>
          <a:bodyPr/>
          <a:lstStyle/>
          <a:p>
            <a:r>
              <a:rPr lang="en-US" sz="4400" b="1" i="1" dirty="0">
                <a:solidFill>
                  <a:srgbClr val="0070C0"/>
                </a:solidFill>
                <a:latin typeface="Angsana New"/>
                <a:ea typeface="+mj-lt"/>
                <a:cs typeface="+mj-lt"/>
              </a:rPr>
              <a:t>GEO MAP (STATE WISE CMPCODE):</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46F356EB-8E27-A70D-05B0-3FF4BCB843E9}"/>
              </a:ext>
            </a:extLst>
          </p:cNvPr>
          <p:cNvSpPr>
            <a:spLocks noGrp="1"/>
          </p:cNvSpPr>
          <p:nvPr>
            <p:ph idx="1"/>
          </p:nvPr>
        </p:nvSpPr>
        <p:spPr/>
        <p:txBody>
          <a:bodyPr vert="horz" lIns="91440" tIns="45720" rIns="91440" bIns="45720" rtlCol="0" anchor="t">
            <a:normAutofit/>
          </a:bodyPr>
          <a:lstStyle/>
          <a:p>
            <a:pPr marL="571500" indent="-571500">
              <a:buFont typeface="Wingdings"/>
              <a:buChar char="Ø"/>
            </a:pPr>
            <a:r>
              <a:rPr lang="en-US" sz="3600" dirty="0">
                <a:solidFill>
                  <a:srgbClr val="0D0D0D"/>
                </a:solidFill>
                <a:latin typeface="Angsana New"/>
                <a:ea typeface="+mn-lt"/>
                <a:cs typeface="+mn-lt"/>
              </a:rPr>
              <a:t>Displays CMPCODEs categorized by state.</a:t>
            </a:r>
            <a:endParaRPr lang="en-US" sz="3600" dirty="0">
              <a:latin typeface="Angsana New"/>
              <a:cs typeface="Angsana New"/>
            </a:endParaRPr>
          </a:p>
          <a:p>
            <a:pPr marL="571500" indent="-571500">
              <a:buFont typeface="Wingdings"/>
              <a:buChar char="Ø"/>
            </a:pPr>
            <a:r>
              <a:rPr lang="en-US" sz="3600" dirty="0">
                <a:solidFill>
                  <a:srgbClr val="0D0D0D"/>
                </a:solidFill>
                <a:latin typeface="Angsana New"/>
                <a:ea typeface="+mn-lt"/>
                <a:cs typeface="+mn-lt"/>
              </a:rPr>
              <a:t>Tooltip shows detailed information including city, state, code, STD code, etc., when hovered over.</a:t>
            </a:r>
            <a:endParaRPr lang="en-US" sz="3600" dirty="0">
              <a:latin typeface="Angsana New"/>
              <a:cs typeface="Angsana New"/>
            </a:endParaRPr>
          </a:p>
        </p:txBody>
      </p:sp>
    </p:spTree>
    <p:extLst>
      <p:ext uri="{BB962C8B-B14F-4D97-AF65-F5344CB8AC3E}">
        <p14:creationId xmlns:p14="http://schemas.microsoft.com/office/powerpoint/2010/main" val="560362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478A9E9B-FBC9-F73B-2BDD-A844C5627502}"/>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337181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87B4-8115-C701-FFD6-457732AB5A14}"/>
              </a:ext>
            </a:extLst>
          </p:cNvPr>
          <p:cNvSpPr>
            <a:spLocks noGrp="1"/>
          </p:cNvSpPr>
          <p:nvPr>
            <p:ph type="title"/>
          </p:nvPr>
        </p:nvSpPr>
        <p:spPr>
          <a:xfrm>
            <a:off x="482600" y="978408"/>
            <a:ext cx="10634472" cy="1055806"/>
          </a:xfrm>
        </p:spPr>
        <p:txBody>
          <a:bodyPr/>
          <a:lstStyle/>
          <a:p>
            <a:r>
              <a:rPr lang="en-US" sz="4400" b="1" i="1" dirty="0">
                <a:solidFill>
                  <a:srgbClr val="0070C0"/>
                </a:solidFill>
                <a:latin typeface="Angsana New"/>
                <a:cs typeface="Angsana New"/>
              </a:rPr>
              <a:t>CONCLUSTION</a:t>
            </a:r>
          </a:p>
        </p:txBody>
      </p:sp>
      <p:sp>
        <p:nvSpPr>
          <p:cNvPr id="3" name="Content Placeholder 2">
            <a:extLst>
              <a:ext uri="{FF2B5EF4-FFF2-40B4-BE49-F238E27FC236}">
                <a16:creationId xmlns:a16="http://schemas.microsoft.com/office/drawing/2014/main" id="{835B53AB-2F1F-1F7E-5CE3-393FA28FC139}"/>
              </a:ext>
            </a:extLst>
          </p:cNvPr>
          <p:cNvSpPr>
            <a:spLocks noGrp="1"/>
          </p:cNvSpPr>
          <p:nvPr>
            <p:ph idx="1"/>
          </p:nvPr>
        </p:nvSpPr>
        <p:spPr>
          <a:xfrm>
            <a:off x="482600" y="2408799"/>
            <a:ext cx="10506991" cy="3470792"/>
          </a:xfrm>
        </p:spPr>
        <p:txBody>
          <a:bodyPr vert="horz" lIns="91440" tIns="45720" rIns="91440" bIns="45720" rtlCol="0" anchor="t">
            <a:normAutofit/>
          </a:bodyPr>
          <a:lstStyle/>
          <a:p>
            <a:r>
              <a:rPr lang="en-US" sz="3600" dirty="0">
                <a:solidFill>
                  <a:srgbClr val="0D0D0D"/>
                </a:solidFill>
                <a:latin typeface="Angsana New"/>
                <a:ea typeface="+mn-lt"/>
                <a:cs typeface="+mn-lt"/>
              </a:rPr>
              <a:t>In summary, our Sales Analysis Project has provided actionable insights to optimize sales strategies and maximize revenue. Through dynamic visualizations and data exploration, we've uncovered key trends and correlations, empowering informed decision-making. As our project moves forward, these insights will serve as a foundation for growth and operational excellence in the dynamic marketplace.</a:t>
            </a:r>
            <a:endParaRPr lang="en-US" sz="3600">
              <a:latin typeface="Angsana New"/>
              <a:cs typeface="Angsana New"/>
            </a:endParaRPr>
          </a:p>
        </p:txBody>
      </p:sp>
    </p:spTree>
    <p:extLst>
      <p:ext uri="{BB962C8B-B14F-4D97-AF65-F5344CB8AC3E}">
        <p14:creationId xmlns:p14="http://schemas.microsoft.com/office/powerpoint/2010/main" val="101982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floral wreath with orange flowers and leaves&#10;&#10;Description automatically generated">
            <a:extLst>
              <a:ext uri="{FF2B5EF4-FFF2-40B4-BE49-F238E27FC236}">
                <a16:creationId xmlns:a16="http://schemas.microsoft.com/office/drawing/2014/main" id="{FDF46C61-88F2-601E-8CBF-124E94E83082}"/>
              </a:ext>
            </a:extLst>
          </p:cNvPr>
          <p:cNvPicPr>
            <a:picLocks noChangeAspect="1"/>
          </p:cNvPicPr>
          <p:nvPr/>
        </p:nvPicPr>
        <p:blipFill rotWithShape="1">
          <a:blip r:embed="rId2"/>
          <a:srcRect t="3769" b="2089"/>
          <a:stretch/>
        </p:blipFill>
        <p:spPr>
          <a:xfrm>
            <a:off x="20" y="10"/>
            <a:ext cx="12191980" cy="6857987"/>
          </a:xfrm>
          <a:prstGeom prst="rect">
            <a:avLst/>
          </a:prstGeom>
        </p:spPr>
      </p:pic>
    </p:spTree>
    <p:extLst>
      <p:ext uri="{BB962C8B-B14F-4D97-AF65-F5344CB8AC3E}">
        <p14:creationId xmlns:p14="http://schemas.microsoft.com/office/powerpoint/2010/main" val="103600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F96A-CC93-EAE2-5E8D-8E79EA99DA52}"/>
              </a:ext>
            </a:extLst>
          </p:cNvPr>
          <p:cNvSpPr>
            <a:spLocks noGrp="1"/>
          </p:cNvSpPr>
          <p:nvPr>
            <p:ph type="title"/>
          </p:nvPr>
        </p:nvSpPr>
        <p:spPr>
          <a:xfrm>
            <a:off x="482600" y="978408"/>
            <a:ext cx="10634472" cy="865306"/>
          </a:xfrm>
        </p:spPr>
        <p:txBody>
          <a:bodyPr/>
          <a:lstStyle/>
          <a:p>
            <a:r>
              <a:rPr lang="en-US" sz="4400" i="1" dirty="0">
                <a:solidFill>
                  <a:srgbClr val="0070C0"/>
                </a:solidFill>
                <a:latin typeface="Angsana New"/>
                <a:ea typeface="+mj-lt"/>
                <a:cs typeface="+mj-lt"/>
              </a:rPr>
              <a:t>PROBLEM STATEMENT</a:t>
            </a:r>
            <a:endParaRPr lang="en-US" sz="4400"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A5DA4F1E-EE9D-6E9F-7530-26751893D6D1}"/>
              </a:ext>
            </a:extLst>
          </p:cNvPr>
          <p:cNvSpPr>
            <a:spLocks noGrp="1"/>
          </p:cNvSpPr>
          <p:nvPr>
            <p:ph idx="1"/>
          </p:nvPr>
        </p:nvSpPr>
        <p:spPr>
          <a:xfrm>
            <a:off x="482600" y="2095835"/>
            <a:ext cx="10506991" cy="3783756"/>
          </a:xfrm>
        </p:spPr>
        <p:txBody>
          <a:bodyPr vert="horz" lIns="91440" tIns="45720" rIns="91440" bIns="45720" rtlCol="0" anchor="t">
            <a:normAutofit/>
          </a:bodyPr>
          <a:lstStyle/>
          <a:p>
            <a:pPr marL="571500" indent="-571500">
              <a:buFont typeface="Wingdings" panose="020B0604020202020204" pitchFamily="34" charset="0"/>
              <a:buChar char="Ø"/>
            </a:pPr>
            <a:r>
              <a:rPr lang="en-US" sz="3600" dirty="0">
                <a:solidFill>
                  <a:srgbClr val="0D0D0D"/>
                </a:solidFill>
                <a:latin typeface="Angsana New"/>
                <a:ea typeface="+mn-lt"/>
                <a:cs typeface="+mn-lt"/>
              </a:rPr>
              <a:t>To leverage sales performance data across various cities, sites, and target segments, alongside relevant operational metrics such as store start dates, synchronization times, and backup completion times. The objective is to identify correlations between sales performance and operational efficiency, enabling the optimization of sales strategies and revenue maximization.</a:t>
            </a:r>
            <a:endParaRPr lang="en-US" sz="3600">
              <a:latin typeface="Angsana New"/>
              <a:cs typeface="Angsana New"/>
            </a:endParaRPr>
          </a:p>
        </p:txBody>
      </p:sp>
    </p:spTree>
    <p:extLst>
      <p:ext uri="{BB962C8B-B14F-4D97-AF65-F5344CB8AC3E}">
        <p14:creationId xmlns:p14="http://schemas.microsoft.com/office/powerpoint/2010/main" val="278501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userDrawn="1">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 name="Picture 5" descr="Free stock photo of blue backgrounds, hd backgrounds, hd images">
            <a:extLst>
              <a:ext uri="{FF2B5EF4-FFF2-40B4-BE49-F238E27FC236}">
                <a16:creationId xmlns:a16="http://schemas.microsoft.com/office/drawing/2014/main" id="{CD3DD941-DD14-49D6-3536-D1CEBE5D9179}"/>
              </a:ext>
            </a:extLst>
          </p:cNvPr>
          <p:cNvPicPr>
            <a:picLocks noChangeAspect="1"/>
          </p:cNvPicPr>
          <p:nvPr/>
        </p:nvPicPr>
        <p:blipFill rotWithShape="1">
          <a:blip r:embed="rId2">
            <a:alphaModFix/>
          </a:blip>
          <a:srcRect t="9978" r="-1" b="-1"/>
          <a:stretch/>
        </p:blipFill>
        <p:spPr>
          <a:xfrm>
            <a:off x="3059" y="10"/>
            <a:ext cx="12188941" cy="6857990"/>
          </a:xfrm>
          <a:prstGeom prst="rect">
            <a:avLst/>
          </a:prstGeom>
        </p:spPr>
      </p:pic>
      <p:sp>
        <p:nvSpPr>
          <p:cNvPr id="21" name="Rectangle 2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8A7EC-AC1A-D59A-BEB8-01993701B760}"/>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r>
              <a:rPr lang="en-US">
                <a:solidFill>
                  <a:srgbClr val="FFFFFF"/>
                </a:solidFill>
              </a:rPr>
              <a:t>DASHBOARD</a:t>
            </a:r>
          </a:p>
        </p:txBody>
      </p:sp>
      <p:cxnSp>
        <p:nvCxnSpPr>
          <p:cNvPr id="23" name="Straight Connector 22">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991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E05FA3EA-BC29-4F4E-C2EE-2F4647A30A35}"/>
              </a:ext>
            </a:extLst>
          </p:cNvPr>
          <p:cNvPicPr>
            <a:picLocks noChangeAspect="1"/>
          </p:cNvPicPr>
          <p:nvPr/>
        </p:nvPicPr>
        <p:blipFill rotWithShape="1">
          <a:blip r:embed="rId2"/>
          <a:srcRect t="881"/>
          <a:stretch/>
        </p:blipFill>
        <p:spPr>
          <a:xfrm>
            <a:off x="20" y="10"/>
            <a:ext cx="12191980" cy="6857987"/>
          </a:xfrm>
          <a:prstGeom prst="rect">
            <a:avLst/>
          </a:prstGeom>
        </p:spPr>
      </p:pic>
    </p:spTree>
    <p:extLst>
      <p:ext uri="{BB962C8B-B14F-4D97-AF65-F5344CB8AC3E}">
        <p14:creationId xmlns:p14="http://schemas.microsoft.com/office/powerpoint/2010/main" val="405479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32F2-E976-9340-E42F-AC58DD26EC3B}"/>
              </a:ext>
            </a:extLst>
          </p:cNvPr>
          <p:cNvSpPr>
            <a:spLocks noGrp="1"/>
          </p:cNvSpPr>
          <p:nvPr>
            <p:ph type="title"/>
          </p:nvPr>
        </p:nvSpPr>
        <p:spPr>
          <a:xfrm>
            <a:off x="482600" y="978408"/>
            <a:ext cx="10634472" cy="1273520"/>
          </a:xfrm>
        </p:spPr>
        <p:txBody>
          <a:bodyPr/>
          <a:lstStyle/>
          <a:p>
            <a:r>
              <a:rPr lang="en-US" sz="4400" b="1" i="1" dirty="0">
                <a:solidFill>
                  <a:srgbClr val="0070C0"/>
                </a:solidFill>
                <a:latin typeface="Angsana New"/>
                <a:ea typeface="+mj-lt"/>
                <a:cs typeface="+mj-lt"/>
              </a:rPr>
              <a:t>BAR CHART (NAME WISE ADMGSTIN CODE):</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42266B58-C240-AA78-999E-47E932103820}"/>
              </a:ext>
            </a:extLst>
          </p:cNvPr>
          <p:cNvSpPr>
            <a:spLocks noGrp="1"/>
          </p:cNvSpPr>
          <p:nvPr>
            <p:ph idx="1"/>
          </p:nvPr>
        </p:nvSpPr>
        <p:spPr>
          <a:xfrm>
            <a:off x="482600" y="2789799"/>
            <a:ext cx="10506991" cy="3089792"/>
          </a:xfrm>
        </p:spPr>
        <p:txBody>
          <a:bodyPr vert="horz" lIns="91440" tIns="45720" rIns="91440" bIns="45720" rtlCol="0" anchor="t">
            <a:normAutofit/>
          </a:bodyPr>
          <a:lstStyle/>
          <a:p>
            <a:pPr marL="571500" indent="-571500">
              <a:buFont typeface="Wingdings" panose="020B0604020202020204" pitchFamily="34" charset="0"/>
              <a:buChar char="Ø"/>
            </a:pPr>
            <a:r>
              <a:rPr lang="en-US" sz="3600" dirty="0">
                <a:solidFill>
                  <a:srgbClr val="0D0D0D"/>
                </a:solidFill>
                <a:latin typeface="Angsana New"/>
                <a:ea typeface="+mn-lt"/>
                <a:cs typeface="+mn-lt"/>
              </a:rPr>
              <a:t>Displays ADMGSTIN codes categorized by name.</a:t>
            </a:r>
            <a:endParaRPr lang="en-US" sz="3600" dirty="0">
              <a:latin typeface="Angsana New"/>
              <a:cs typeface="Angsana New"/>
            </a:endParaRPr>
          </a:p>
          <a:p>
            <a:pPr marL="571500" indent="-571500">
              <a:buFont typeface="Wingdings" panose="020B0604020202020204" pitchFamily="34" charset="0"/>
              <a:buChar char="Ø"/>
            </a:pPr>
            <a:r>
              <a:rPr lang="en-US" sz="3600" dirty="0">
                <a:solidFill>
                  <a:srgbClr val="0D0D0D"/>
                </a:solidFill>
                <a:latin typeface="Angsana New"/>
                <a:ea typeface="+mn-lt"/>
                <a:cs typeface="+mn-lt"/>
              </a:rPr>
              <a:t>Tooltip shows the name and ADMGSTIN code when hovered over.</a:t>
            </a:r>
            <a:endParaRPr lang="en-US" sz="3600" dirty="0">
              <a:latin typeface="Angsana New"/>
              <a:cs typeface="Angsana New"/>
            </a:endParaRPr>
          </a:p>
          <a:p>
            <a:endParaRPr lang="en-US" sz="6000" dirty="0">
              <a:latin typeface="Angsana New"/>
              <a:cs typeface="Angsana New"/>
            </a:endParaRPr>
          </a:p>
        </p:txBody>
      </p:sp>
    </p:spTree>
    <p:extLst>
      <p:ext uri="{BB962C8B-B14F-4D97-AF65-F5344CB8AC3E}">
        <p14:creationId xmlns:p14="http://schemas.microsoft.com/office/powerpoint/2010/main" val="353470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12FCF747-12CF-9066-35D8-ADF7FAD077B2}"/>
              </a:ext>
            </a:extLst>
          </p:cNvPr>
          <p:cNvPicPr>
            <a:picLocks noChangeAspect="1"/>
          </p:cNvPicPr>
          <p:nvPr/>
        </p:nvPicPr>
        <p:blipFill rotWithShape="1">
          <a:blip r:embed="rId2"/>
          <a:srcRect/>
          <a:stretch/>
        </p:blipFill>
        <p:spPr>
          <a:xfrm>
            <a:off x="20" y="10"/>
            <a:ext cx="12191980" cy="6857987"/>
          </a:xfrm>
          <a:prstGeom prst="rect">
            <a:avLst/>
          </a:prstGeom>
        </p:spPr>
      </p:pic>
    </p:spTree>
    <p:extLst>
      <p:ext uri="{BB962C8B-B14F-4D97-AF65-F5344CB8AC3E}">
        <p14:creationId xmlns:p14="http://schemas.microsoft.com/office/powerpoint/2010/main" val="75903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061F-A105-D4F2-A683-D6DC9057C4B8}"/>
              </a:ext>
            </a:extLst>
          </p:cNvPr>
          <p:cNvSpPr>
            <a:spLocks noGrp="1"/>
          </p:cNvSpPr>
          <p:nvPr>
            <p:ph type="title"/>
          </p:nvPr>
        </p:nvSpPr>
        <p:spPr/>
        <p:txBody>
          <a:bodyPr/>
          <a:lstStyle/>
          <a:p>
            <a:r>
              <a:rPr lang="en-US" sz="4400" b="1" i="1" dirty="0">
                <a:solidFill>
                  <a:srgbClr val="0070C0"/>
                </a:solidFill>
                <a:latin typeface="Angsana New"/>
                <a:ea typeface="+mj-lt"/>
                <a:cs typeface="+mj-lt"/>
              </a:rPr>
              <a:t>GEO MAP (CITY WISE DATAVERSION):</a:t>
            </a:r>
            <a:endParaRPr lang="en-US" sz="4400" b="1" i="1">
              <a:solidFill>
                <a:srgbClr val="0070C0"/>
              </a:solidFill>
              <a:latin typeface="Angsana New"/>
              <a:cs typeface="Angsana New"/>
            </a:endParaRPr>
          </a:p>
        </p:txBody>
      </p:sp>
      <p:sp>
        <p:nvSpPr>
          <p:cNvPr id="3" name="Content Placeholder 2">
            <a:extLst>
              <a:ext uri="{FF2B5EF4-FFF2-40B4-BE49-F238E27FC236}">
                <a16:creationId xmlns:a16="http://schemas.microsoft.com/office/drawing/2014/main" id="{CEF5D957-FEE5-3F19-2341-215A4CEDBB5D}"/>
              </a:ext>
            </a:extLst>
          </p:cNvPr>
          <p:cNvSpPr>
            <a:spLocks noGrp="1"/>
          </p:cNvSpPr>
          <p:nvPr>
            <p:ph idx="1"/>
          </p:nvPr>
        </p:nvSpPr>
        <p:spPr/>
        <p:txBody>
          <a:bodyPr vert="horz" lIns="91440" tIns="45720" rIns="91440" bIns="45720" rtlCol="0" anchor="t">
            <a:normAutofit/>
          </a:bodyPr>
          <a:lstStyle/>
          <a:p>
            <a:pPr marL="571500" indent="-571500">
              <a:buFont typeface="Wingdings"/>
              <a:buChar char="Ø"/>
            </a:pPr>
            <a:r>
              <a:rPr lang="en-US" sz="3600" dirty="0">
                <a:solidFill>
                  <a:srgbClr val="0D0D0D"/>
                </a:solidFill>
                <a:latin typeface="Angsana New"/>
                <a:ea typeface="+mn-lt"/>
                <a:cs typeface="+mn-lt"/>
              </a:rPr>
              <a:t>Illustrates data version usage across different cities.</a:t>
            </a:r>
            <a:endParaRPr lang="en-US" sz="3600">
              <a:latin typeface="Angsana New"/>
              <a:cs typeface="Angsana New"/>
            </a:endParaRPr>
          </a:p>
          <a:p>
            <a:pPr marL="285750" indent="-285750">
              <a:buFont typeface="Wingdings"/>
              <a:buChar char="Ø"/>
            </a:pPr>
            <a:r>
              <a:rPr lang="en-US" sz="3600" dirty="0">
                <a:solidFill>
                  <a:srgbClr val="0D0D0D"/>
                </a:solidFill>
                <a:latin typeface="Angsana New"/>
                <a:ea typeface="+mn-lt"/>
                <a:cs typeface="+mn-lt"/>
              </a:rPr>
              <a:t>Tooltip displays the city name and data version when hovered over.</a:t>
            </a:r>
            <a:endParaRPr lang="en-US" sz="3600">
              <a:latin typeface="Angsana New"/>
              <a:cs typeface="Angsana New"/>
            </a:endParaRPr>
          </a:p>
          <a:p>
            <a:endParaRPr lang="en-US" sz="6000" dirty="0">
              <a:latin typeface="Angsana New"/>
              <a:cs typeface="Angsana New"/>
            </a:endParaRPr>
          </a:p>
        </p:txBody>
      </p:sp>
    </p:spTree>
    <p:extLst>
      <p:ext uri="{BB962C8B-B14F-4D97-AF65-F5344CB8AC3E}">
        <p14:creationId xmlns:p14="http://schemas.microsoft.com/office/powerpoint/2010/main" val="208664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1592A1F3-974E-2172-4091-01503192BE28}"/>
              </a:ext>
            </a:extLst>
          </p:cNvPr>
          <p:cNvPicPr>
            <a:picLocks noChangeAspect="1"/>
          </p:cNvPicPr>
          <p:nvPr/>
        </p:nvPicPr>
        <p:blipFill rotWithShape="1">
          <a:blip r:embed="rId2"/>
          <a:srcRect b="881"/>
          <a:stretch/>
        </p:blipFill>
        <p:spPr>
          <a:xfrm>
            <a:off x="20" y="10"/>
            <a:ext cx="12191980" cy="6857987"/>
          </a:xfrm>
          <a:prstGeom prst="rect">
            <a:avLst/>
          </a:prstGeom>
        </p:spPr>
      </p:pic>
    </p:spTree>
    <p:extLst>
      <p:ext uri="{BB962C8B-B14F-4D97-AF65-F5344CB8AC3E}">
        <p14:creationId xmlns:p14="http://schemas.microsoft.com/office/powerpoint/2010/main" val="1229110214"/>
      </p:ext>
    </p:extLst>
  </p:cSld>
  <p:clrMapOvr>
    <a:masterClrMapping/>
  </p:clrMapOvr>
</p:sld>
</file>

<file path=ppt/theme/theme1.xml><?xml version="1.0" encoding="utf-8"?>
<a:theme xmlns:a="http://schemas.openxmlformats.org/drawingml/2006/main" name="LevelVTI">
  <a:themeElements>
    <a:clrScheme name="AnalogousFromLightSeedLeftStep">
      <a:dk1>
        <a:srgbClr val="000000"/>
      </a:dk1>
      <a:lt1>
        <a:srgbClr val="FFFFFF"/>
      </a:lt1>
      <a:dk2>
        <a:srgbClr val="41243B"/>
      </a:dk2>
      <a:lt2>
        <a:srgbClr val="E2E8E6"/>
      </a:lt2>
      <a:accent1>
        <a:srgbClr val="D08CA6"/>
      </a:accent1>
      <a:accent2>
        <a:srgbClr val="C673B6"/>
      </a:accent2>
      <a:accent3>
        <a:srgbClr val="C18CD0"/>
      </a:accent3>
      <a:accent4>
        <a:srgbClr val="9173C6"/>
      </a:accent4>
      <a:accent5>
        <a:srgbClr val="8C90D0"/>
      </a:accent5>
      <a:accent6>
        <a:srgbClr val="739AC6"/>
      </a:accent6>
      <a:hlink>
        <a:srgbClr val="578F7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LevelVTI</vt:lpstr>
      <vt:lpstr>SALES ANALYSIS PROJECT: POWERBI DASHBOARD</vt:lpstr>
      <vt:lpstr>INTRODUCTION</vt:lpstr>
      <vt:lpstr>PROBLEM STATEMENT</vt:lpstr>
      <vt:lpstr>DASHBOARD</vt:lpstr>
      <vt:lpstr>PowerPoint Presentation</vt:lpstr>
      <vt:lpstr>BAR CHART (NAME WISE ADMGSTIN CODE):</vt:lpstr>
      <vt:lpstr>PowerPoint Presentation</vt:lpstr>
      <vt:lpstr>GEO MAP (CITY WISE DATAVERSION):</vt:lpstr>
      <vt:lpstr>PowerPoint Presentation</vt:lpstr>
      <vt:lpstr>STACKED AREA CHART (SHRTNAME WISE PSITE LOCAL POLICY CODE AND PSITE ALLOCATION CODE):</vt:lpstr>
      <vt:lpstr>PowerPoint Presentation</vt:lpstr>
      <vt:lpstr>TREE CHART (ADMGSTIN CODE WISE DATE DETAILS):</vt:lpstr>
      <vt:lpstr>PowerPoint Presentation</vt:lpstr>
      <vt:lpstr>TREE CHART (PSITE ALLOCATION CODE WISE DETAILS):</vt:lpstr>
      <vt:lpstr>PowerPoint Presentation</vt:lpstr>
      <vt:lpstr>PIE CHART (DATE WISE AVERAGE STORAGE):</vt:lpstr>
      <vt:lpstr>PowerPoint Presentation</vt:lpstr>
      <vt:lpstr>DONUT CHART (INSTALLATION TYPE WISE VERSION):</vt:lpstr>
      <vt:lpstr>PowerPoint Presentation</vt:lpstr>
      <vt:lpstr>LINE CHART (BILL DATE WISE MULTI AND NON-MULTI VALUES):</vt:lpstr>
      <vt:lpstr>PowerPoint Presentation</vt:lpstr>
      <vt:lpstr>STACKED AREA CHART (BILL DATE WISE AVG AND NET AND MRP VALUES):</vt:lpstr>
      <vt:lpstr>PowerPoint Presentation</vt:lpstr>
      <vt:lpstr>GEO MAP (STATE WISE CMPCODE):</vt:lpstr>
      <vt:lpstr>PowerPoint Presentation</vt:lpstr>
      <vt:lpstr>CONCLUSTION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202</cp:revision>
  <dcterms:created xsi:type="dcterms:W3CDTF">2024-05-16T07:01:38Z</dcterms:created>
  <dcterms:modified xsi:type="dcterms:W3CDTF">2024-05-16T07:46:31Z</dcterms:modified>
</cp:coreProperties>
</file>